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notesSlides/notesSlide9.xml" ContentType="application/vnd.openxmlformats-officedocument.presentationml.notesSlide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Default Extension="png" ContentType="image/png"/>
  <Override PartName="/ppt/notesSlides/notesSlide10.xml" ContentType="application/vnd.openxmlformats-officedocument.presentationml.notesSlide+xml"/>
  <Override PartName="/docProps/core.xml" ContentType="application/vnd.openxmlformats-package.core-properties+xml"/>
  <Default Extension="rels" ContentType="application/vnd.openxmlformats-package.relationships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5" r:id="rId11"/>
    <p:sldId id="264" r:id="rId12"/>
  </p:sldIdLst>
  <p:sldSz cx="9144000" cy="6858000" type="screen4x3"/>
  <p:notesSz cx="6858000" cy="9144000"/>
  <p:defaultTextStyle>
    <a:defPPr>
      <a:defRPr lang="ko-K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600" y="-96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A7FED22-2B47-40CD-9F6E-9AB09B3CB049}" type="datetime1">
              <a:rPr lang="en-US"/>
              <a:pPr>
                <a:defRPr/>
              </a:pPr>
              <a:t>5/9/11</a:t>
            </a:fld>
            <a:endParaRPr lang="en-US"/>
          </a:p>
        </p:txBody>
      </p:sp>
      <p:sp>
        <p:nvSpPr>
          <p:cNvPr id="13316" name="Placeholder 1028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39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C2499D6-0C2D-4DDA-9A6D-3E4AEB963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맑은 고딕" charset="0"/>
        <a:cs typeface="맑은 고딕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맑은 고딕" charset="0"/>
        <a:cs typeface="맑은 고딕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맑은 고딕" charset="0"/>
        <a:cs typeface="맑은 고딕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맑은 고딕" charset="0"/>
        <a:cs typeface="맑은 고딕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23" charset="0"/>
        <a:ea typeface="맑은 고딕" charset="0"/>
        <a:cs typeface="맑은 고딕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laceholder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Placeholder 1026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Placeholder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Placeholder 1026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Placeholder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Placeholder 1026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Placeholder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laceholder 1026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Placeholder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Placeholder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Placeholder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Placeholder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Placeholder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Placeholder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F8C41-13C2-4B35-BFA8-EDAFD97F7440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DC05A-7E92-44A2-A571-B4996ABADA2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0A277-D169-47AD-A42F-654125ABE3E0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68183-A587-44C2-A930-32E704727BC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A66C0-E719-4E0B-B500-69E0BD1978FD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3CDD3-0B63-4732-B3AF-1D87980D567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9A7E4-8546-4104-8B59-53C646CEF466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8D3C3-36F5-49C9-A731-F97DEF1B0A4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97D40-4F53-45F8-9FB7-AB281DE357E6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3024C-8240-4518-A30B-19CBEC04079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6910C-D500-47EC-812E-879398166B5C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E8AD5-B29C-49A9-9035-C173996939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6AF2E-A9E0-4E43-9DDB-121E28615F6E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85483-C7A3-46F0-A20F-60B8C6337E3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61734-4C50-4676-911F-23C9E6BAA359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FD885-F155-4FAE-87EB-08EBF0E8AF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CE4-AC2F-43D8-A6CF-D2219052DC91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18612-AA27-4144-8B88-9835A28781E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8B846-D510-43A6-A1BF-940C11A04FC7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04B5C-EC33-49F4-B3D0-B18A5898E30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10579-2716-4574-8006-B268F64E22C4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45CEA-E8B5-4783-85ED-AA4AEC74B6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title style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 latinLnBrk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E875E01-512A-4FAC-8EF3-80F452B23155}" type="datetimeFigureOut">
              <a:rPr lang="ko-KR" altLang="en-US"/>
              <a:pPr>
                <a:defRPr/>
              </a:pPr>
              <a:t>5/9/11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 latinLnBrk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 latinLnBrk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6EF9476-F581-41EC-93EF-AAABDB33949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AppleGothic" pitchFamily="-123" charset="-127"/>
          <a:cs typeface="AppleGothic" pitchFamily="-123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0"/>
          <a:ea typeface="AppleGothic" pitchFamily="-123" charset="-127"/>
          <a:cs typeface="AppleGothic" pitchFamily="-123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0"/>
          <a:ea typeface="AppleGothic" pitchFamily="-123" charset="-127"/>
          <a:cs typeface="AppleGothic" pitchFamily="-123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0"/>
          <a:ea typeface="AppleGothic" pitchFamily="-123" charset="-127"/>
          <a:cs typeface="AppleGothic" pitchFamily="-123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0"/>
          <a:ea typeface="AppleGothic" pitchFamily="-123" charset="-127"/>
          <a:cs typeface="AppleGothic" pitchFamily="-123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0"/>
          <a:ea typeface="AppleGothic" pitchFamily="-123" charset="-127"/>
          <a:cs typeface="AppleGothic" pitchFamily="-123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0"/>
          <a:ea typeface="AppleGothic" pitchFamily="-123" charset="-127"/>
          <a:cs typeface="AppleGothic" pitchFamily="-123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0"/>
          <a:ea typeface="AppleGothic" pitchFamily="-123" charset="-127"/>
          <a:cs typeface="AppleGothic" pitchFamily="-123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charset="0"/>
          <a:ea typeface="AppleGothic" pitchFamily="-123" charset="-127"/>
          <a:cs typeface="AppleGothic" pitchFamily="-123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-123" charset="0"/>
        <a:buChar char="•"/>
        <a:defRPr sz="3200" kern="1200">
          <a:solidFill>
            <a:schemeClr val="tx1"/>
          </a:solidFill>
          <a:latin typeface="+mn-lt"/>
          <a:ea typeface="AppleGothic" pitchFamily="-123" charset="-127"/>
          <a:cs typeface="AppleGothic" pitchFamily="-123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-123" charset="0"/>
        <a:buChar char="–"/>
        <a:defRPr sz="2800" kern="1200">
          <a:solidFill>
            <a:schemeClr val="tx1"/>
          </a:solidFill>
          <a:latin typeface="+mn-lt"/>
          <a:ea typeface="AppleGothic" pitchFamily="-123" charset="-127"/>
          <a:cs typeface="AppleGothic" pitchFamily="-123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-123" charset="0"/>
        <a:buChar char="•"/>
        <a:defRPr sz="2400" kern="1200">
          <a:solidFill>
            <a:schemeClr val="tx1"/>
          </a:solidFill>
          <a:latin typeface="+mn-lt"/>
          <a:ea typeface="AppleGothic" pitchFamily="-123" charset="-127"/>
          <a:cs typeface="AppleGothic" pitchFamily="-123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-123" charset="0"/>
        <a:buChar char="–"/>
        <a:defRPr sz="2000" kern="1200">
          <a:solidFill>
            <a:schemeClr val="tx1"/>
          </a:solidFill>
          <a:latin typeface="+mn-lt"/>
          <a:ea typeface="AppleGothic" pitchFamily="-123" charset="-127"/>
          <a:cs typeface="AppleGothic" pitchFamily="-123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-123" charset="0"/>
        <a:buChar char="»"/>
        <a:defRPr sz="2000" kern="1200">
          <a:solidFill>
            <a:schemeClr val="tx1"/>
          </a:solidFill>
          <a:latin typeface="+mn-lt"/>
          <a:ea typeface="AppleGothic" pitchFamily="-123" charset="-127"/>
          <a:cs typeface="AppleGothic" pitchFamily="-123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Relationship Id="rId5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Relationship Id="rId5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eg"/><Relationship Id="rId5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7"/>
          <p:cNvSpPr txBox="1">
            <a:spLocks noChangeArrowheads="1"/>
          </p:cNvSpPr>
          <p:nvPr/>
        </p:nvSpPr>
        <p:spPr bwMode="auto">
          <a:xfrm>
            <a:off x="990600" y="2041525"/>
            <a:ext cx="7086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sz="4000" b="1">
                <a:latin typeface="Lucida Sans Typewriter" pitchFamily="-123" charset="0"/>
                <a:ea typeface="맑은 고딕" charset="0"/>
                <a:cs typeface="맑은 고딕" charset="0"/>
              </a:rPr>
              <a:t>INTELLECTUAL PROPERTY in ONLINE JOURNALISM</a:t>
            </a:r>
          </a:p>
        </p:txBody>
      </p:sp>
      <p:sp>
        <p:nvSpPr>
          <p:cNvPr id="14338" name="TextBox 7"/>
          <p:cNvSpPr txBox="1">
            <a:spLocks noChangeArrowheads="1"/>
          </p:cNvSpPr>
          <p:nvPr/>
        </p:nvSpPr>
        <p:spPr bwMode="auto">
          <a:xfrm>
            <a:off x="6172200" y="5302250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GRACE KIM</a:t>
            </a:r>
          </a:p>
          <a:p>
            <a:pPr algn="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DENNIS HOWE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C:\Users\김지영\Downloads\20110508183613.jpg"/>
          <p:cNvPicPr>
            <a:picLocks noChangeAspect="1" noChangeArrowheads="1"/>
          </p:cNvPicPr>
          <p:nvPr/>
        </p:nvPicPr>
        <p:blipFill>
          <a:blip r:embed="rId3"/>
          <a:srcRect t="18900"/>
          <a:stretch>
            <a:fillRect/>
          </a:stretch>
        </p:blipFill>
        <p:spPr bwMode="auto">
          <a:xfrm>
            <a:off x="4648200" y="3429000"/>
            <a:ext cx="4146550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4" descr="C:\Users\김지영\Downloads\20110508183706.jpg"/>
          <p:cNvPicPr>
            <a:picLocks noChangeAspect="1" noChangeArrowheads="1"/>
          </p:cNvPicPr>
          <p:nvPr/>
        </p:nvPicPr>
        <p:blipFill>
          <a:blip r:embed="rId4"/>
          <a:srcRect t="15639"/>
          <a:stretch>
            <a:fillRect/>
          </a:stretch>
        </p:blipFill>
        <p:spPr bwMode="auto">
          <a:xfrm>
            <a:off x="2514600" y="990600"/>
            <a:ext cx="414496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C:\Users\김지영\Downloads\20110508183706.jpg"/>
          <p:cNvPicPr>
            <a:picLocks noChangeAspect="1" noChangeArrowheads="1"/>
          </p:cNvPicPr>
          <p:nvPr/>
        </p:nvPicPr>
        <p:blipFill>
          <a:blip r:embed="rId4"/>
          <a:srcRect t="4640" r="79179" b="85910"/>
          <a:stretch>
            <a:fillRect/>
          </a:stretch>
        </p:blipFill>
        <p:spPr bwMode="auto">
          <a:xfrm>
            <a:off x="0" y="1447800"/>
            <a:ext cx="22098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7"/>
          <p:cNvSpPr txBox="1">
            <a:spLocks noChangeArrowheads="1"/>
          </p:cNvSpPr>
          <p:nvPr/>
        </p:nvSpPr>
        <p:spPr bwMode="auto">
          <a:xfrm>
            <a:off x="6011863" y="1557338"/>
            <a:ext cx="18732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Google-China Hackers </a:t>
            </a:r>
          </a:p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(Stray’s)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15365" name="TextBox 8"/>
          <p:cNvSpPr txBox="1">
            <a:spLocks noChangeArrowheads="1"/>
          </p:cNvSpPr>
          <p:nvPr/>
        </p:nvSpPr>
        <p:spPr bwMode="auto">
          <a:xfrm>
            <a:off x="1116013" y="5949950"/>
            <a:ext cx="309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Apple-Samsung Lawsuit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15366" name="TextBox 9"/>
          <p:cNvSpPr txBox="1">
            <a:spLocks noChangeArrowheads="1"/>
          </p:cNvSpPr>
          <p:nvPr/>
        </p:nvSpPr>
        <p:spPr bwMode="auto">
          <a:xfrm>
            <a:off x="5364163" y="5805488"/>
            <a:ext cx="2879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Social Media- </a:t>
            </a:r>
          </a:p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Egyptian Revolution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pic>
        <p:nvPicPr>
          <p:cNvPr id="15367" name="Picture 8" descr="C:\Users\김지영\Downloads\20110508183403.jpg"/>
          <p:cNvPicPr>
            <a:picLocks noChangeAspect="1" noChangeArrowheads="1"/>
          </p:cNvPicPr>
          <p:nvPr/>
        </p:nvPicPr>
        <p:blipFill>
          <a:blip r:embed="rId5"/>
          <a:srcRect t="15981"/>
          <a:stretch>
            <a:fillRect/>
          </a:stretch>
        </p:blipFill>
        <p:spPr bwMode="auto">
          <a:xfrm>
            <a:off x="250825" y="3387725"/>
            <a:ext cx="414655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0" descr="AppleSamsung2"/>
          <p:cNvPicPr>
            <a:picLocks noChangeAspect="1" noChangeArrowheads="1"/>
          </p:cNvPicPr>
          <p:nvPr/>
        </p:nvPicPr>
        <p:blipFill>
          <a:blip r:embed="rId6"/>
          <a:srcRect l="38541" t="6424" r="38522" b="88577"/>
          <a:stretch>
            <a:fillRect/>
          </a:stretch>
        </p:blipFill>
        <p:spPr bwMode="auto">
          <a:xfrm>
            <a:off x="457200" y="1981200"/>
            <a:ext cx="2286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Box 7"/>
          <p:cNvSpPr txBox="1">
            <a:spLocks noChangeArrowheads="1"/>
          </p:cNvSpPr>
          <p:nvPr/>
        </p:nvSpPr>
        <p:spPr bwMode="auto">
          <a:xfrm>
            <a:off x="381000" y="457200"/>
            <a:ext cx="411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WHO DOES ORIGINAL REPORTING?</a:t>
            </a:r>
          </a:p>
        </p:txBody>
      </p:sp>
      <p:sp>
        <p:nvSpPr>
          <p:cNvPr id="15370" name="Text Box 1034"/>
          <p:cNvSpPr txBox="1">
            <a:spLocks noChangeArrowheads="1"/>
          </p:cNvSpPr>
          <p:nvPr/>
        </p:nvSpPr>
        <p:spPr bwMode="auto">
          <a:xfrm>
            <a:off x="8610600" y="6172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71" name="Rectangle 1035"/>
          <p:cNvSpPr>
            <a:spLocks noChangeArrowheads="1"/>
          </p:cNvSpPr>
          <p:nvPr/>
        </p:nvSpPr>
        <p:spPr bwMode="auto">
          <a:xfrm>
            <a:off x="8789988" y="6400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027" descr="Stray2"/>
          <p:cNvPicPr>
            <a:picLocks noChangeAspect="1" noChangeArrowheads="1"/>
          </p:cNvPicPr>
          <p:nvPr/>
        </p:nvPicPr>
        <p:blipFill>
          <a:blip r:embed="rId3"/>
          <a:srcRect l="24316" t="17639" r="22188" b="2986"/>
          <a:stretch>
            <a:fillRect/>
          </a:stretch>
        </p:blipFill>
        <p:spPr bwMode="auto">
          <a:xfrm>
            <a:off x="3429000" y="609600"/>
            <a:ext cx="2514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1030" descr="AppleSamsung2"/>
          <p:cNvPicPr>
            <a:picLocks noChangeAspect="1" noChangeArrowheads="1"/>
          </p:cNvPicPr>
          <p:nvPr/>
        </p:nvPicPr>
        <p:blipFill>
          <a:blip r:embed="rId4"/>
          <a:srcRect l="25026" t="19894" r="22151" b="2655"/>
          <a:stretch>
            <a:fillRect/>
          </a:stretch>
        </p:blipFill>
        <p:spPr bwMode="auto">
          <a:xfrm>
            <a:off x="1143000" y="3200400"/>
            <a:ext cx="247491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1031" descr="socialmedia2"/>
          <p:cNvPicPr>
            <a:picLocks noChangeAspect="1" noChangeArrowheads="1"/>
          </p:cNvPicPr>
          <p:nvPr/>
        </p:nvPicPr>
        <p:blipFill>
          <a:blip r:embed="rId5"/>
          <a:srcRect l="25000" t="19170" r="21429" b="5362"/>
          <a:stretch>
            <a:fillRect/>
          </a:stretch>
        </p:blipFill>
        <p:spPr bwMode="auto">
          <a:xfrm>
            <a:off x="5653088" y="3200400"/>
            <a:ext cx="250031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1033" descr="AppleSamsung2"/>
          <p:cNvPicPr>
            <a:picLocks noChangeAspect="1" noChangeArrowheads="1"/>
          </p:cNvPicPr>
          <p:nvPr/>
        </p:nvPicPr>
        <p:blipFill>
          <a:blip r:embed="rId4"/>
          <a:srcRect t="4424" r="62949" b="89578"/>
          <a:stretch>
            <a:fillRect/>
          </a:stretch>
        </p:blipFill>
        <p:spPr bwMode="auto">
          <a:xfrm>
            <a:off x="0" y="1600200"/>
            <a:ext cx="3200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1034" descr="Stray2"/>
          <p:cNvPicPr>
            <a:picLocks noChangeAspect="1" noChangeArrowheads="1"/>
          </p:cNvPicPr>
          <p:nvPr/>
        </p:nvPicPr>
        <p:blipFill>
          <a:blip r:embed="rId3"/>
          <a:srcRect l="38541" t="6822" r="39404" b="89578"/>
          <a:stretch>
            <a:fillRect/>
          </a:stretch>
        </p:blipFill>
        <p:spPr bwMode="auto">
          <a:xfrm>
            <a:off x="381000" y="21336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035" descr="socialmedia2"/>
          <p:cNvPicPr>
            <a:picLocks noChangeAspect="1" noChangeArrowheads="1"/>
          </p:cNvPicPr>
          <p:nvPr/>
        </p:nvPicPr>
        <p:blipFill>
          <a:blip r:embed="rId5"/>
          <a:srcRect l="62360" t="4424" r="4999" b="88377"/>
          <a:stretch>
            <a:fillRect/>
          </a:stretch>
        </p:blipFill>
        <p:spPr bwMode="auto">
          <a:xfrm>
            <a:off x="228600" y="23622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Box 7"/>
          <p:cNvSpPr txBox="1">
            <a:spLocks noChangeArrowheads="1"/>
          </p:cNvSpPr>
          <p:nvPr/>
        </p:nvSpPr>
        <p:spPr bwMode="auto">
          <a:xfrm>
            <a:off x="6011863" y="1557338"/>
            <a:ext cx="18732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Google-China Hackers </a:t>
            </a:r>
          </a:p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(Stray’s)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990600" y="5867400"/>
            <a:ext cx="309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Apple-Samsung Lawsuit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17417" name="TextBox 9"/>
          <p:cNvSpPr txBox="1">
            <a:spLocks noChangeArrowheads="1"/>
          </p:cNvSpPr>
          <p:nvPr/>
        </p:nvSpPr>
        <p:spPr bwMode="auto">
          <a:xfrm>
            <a:off x="5364163" y="5805488"/>
            <a:ext cx="2879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Social Media- </a:t>
            </a:r>
          </a:p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Egyptian Revolution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17418" name="TextBox 7"/>
          <p:cNvSpPr txBox="1">
            <a:spLocks noChangeArrowheads="1"/>
          </p:cNvSpPr>
          <p:nvPr/>
        </p:nvSpPr>
        <p:spPr bwMode="auto">
          <a:xfrm>
            <a:off x="304800" y="304800"/>
            <a:ext cx="297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WHO DOES ORIGINAL</a:t>
            </a:r>
          </a:p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ANYTHING?</a:t>
            </a:r>
          </a:p>
        </p:txBody>
      </p:sp>
      <p:sp>
        <p:nvSpPr>
          <p:cNvPr id="17419" name="Rectangle 1035"/>
          <p:cNvSpPr>
            <a:spLocks noChangeArrowheads="1"/>
          </p:cNvSpPr>
          <p:nvPr/>
        </p:nvSpPr>
        <p:spPr bwMode="auto">
          <a:xfrm>
            <a:off x="8789988" y="6400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026" descr="AppleSamsung"/>
          <p:cNvPicPr>
            <a:picLocks noChangeAspect="1" noChangeArrowheads="1"/>
          </p:cNvPicPr>
          <p:nvPr/>
        </p:nvPicPr>
        <p:blipFill>
          <a:blip r:embed="rId3"/>
          <a:srcRect l="23474" t="10391" r="19351" b="10666"/>
          <a:stretch>
            <a:fillRect/>
          </a:stretch>
        </p:blipFill>
        <p:spPr bwMode="auto">
          <a:xfrm>
            <a:off x="658813" y="2819400"/>
            <a:ext cx="315118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1028" descr="Stray3"/>
          <p:cNvPicPr>
            <a:picLocks noChangeAspect="1" noChangeArrowheads="1"/>
          </p:cNvPicPr>
          <p:nvPr/>
        </p:nvPicPr>
        <p:blipFill>
          <a:blip r:embed="rId4"/>
          <a:srcRect l="23543" t="11623" r="19115" b="10397"/>
          <a:stretch>
            <a:fillRect/>
          </a:stretch>
        </p:blipFill>
        <p:spPr bwMode="auto">
          <a:xfrm>
            <a:off x="2971800" y="304800"/>
            <a:ext cx="3200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1029" descr="AppleSamsung"/>
          <p:cNvPicPr>
            <a:picLocks noChangeAspect="1" noChangeArrowheads="1"/>
          </p:cNvPicPr>
          <p:nvPr/>
        </p:nvPicPr>
        <p:blipFill>
          <a:blip r:embed="rId3"/>
          <a:srcRect l="4135" t="6824" r="59695" b="89577"/>
          <a:stretch>
            <a:fillRect/>
          </a:stretch>
        </p:blipFill>
        <p:spPr bwMode="auto">
          <a:xfrm>
            <a:off x="76200" y="1295400"/>
            <a:ext cx="3124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030" descr="socialmedia3"/>
          <p:cNvPicPr>
            <a:picLocks noChangeAspect="1" noChangeArrowheads="1"/>
          </p:cNvPicPr>
          <p:nvPr/>
        </p:nvPicPr>
        <p:blipFill>
          <a:blip r:embed="rId5"/>
          <a:srcRect l="44716" t="5623" r="38522" b="88379"/>
          <a:stretch>
            <a:fillRect/>
          </a:stretch>
        </p:blipFill>
        <p:spPr bwMode="auto">
          <a:xfrm>
            <a:off x="76200" y="1600200"/>
            <a:ext cx="1447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1031" descr="AppleSamsung"/>
          <p:cNvPicPr>
            <a:picLocks noChangeAspect="1" noChangeArrowheads="1"/>
          </p:cNvPicPr>
          <p:nvPr/>
        </p:nvPicPr>
        <p:blipFill>
          <a:blip r:embed="rId3"/>
          <a:srcRect l="65889" t="6824" r="12938" b="89577"/>
          <a:stretch>
            <a:fillRect/>
          </a:stretch>
        </p:blipFill>
        <p:spPr bwMode="auto">
          <a:xfrm>
            <a:off x="76200" y="20574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Box 7"/>
          <p:cNvSpPr txBox="1">
            <a:spLocks noChangeArrowheads="1"/>
          </p:cNvSpPr>
          <p:nvPr/>
        </p:nvSpPr>
        <p:spPr bwMode="auto">
          <a:xfrm>
            <a:off x="6356350" y="1295400"/>
            <a:ext cx="18732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Google-China Hackers </a:t>
            </a:r>
          </a:p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(Stray’s)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19463" name="TextBox 8"/>
          <p:cNvSpPr txBox="1">
            <a:spLocks noChangeArrowheads="1"/>
          </p:cNvSpPr>
          <p:nvPr/>
        </p:nvSpPr>
        <p:spPr bwMode="auto">
          <a:xfrm>
            <a:off x="838200" y="6110288"/>
            <a:ext cx="309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Apple-Samsung Lawsuit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19464" name="TextBox 9"/>
          <p:cNvSpPr txBox="1">
            <a:spLocks noChangeArrowheads="1"/>
          </p:cNvSpPr>
          <p:nvPr/>
        </p:nvSpPr>
        <p:spPr bwMode="auto">
          <a:xfrm>
            <a:off x="4724400" y="5943600"/>
            <a:ext cx="2879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Social Media- </a:t>
            </a:r>
          </a:p>
          <a:p>
            <a:pPr algn="ctr" latinLnBrk="1"/>
            <a:r>
              <a:rPr lang="en-US" altLang="ko-KR" sz="1800" b="1">
                <a:latin typeface="Lucida Sans Typewriter" pitchFamily="-123" charset="0"/>
                <a:ea typeface="맑은 고딕" charset="0"/>
                <a:cs typeface="맑은 고딕" charset="0"/>
              </a:rPr>
              <a:t>Egyptian Revolution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19465" name="TextBox 7"/>
          <p:cNvSpPr txBox="1">
            <a:spLocks noChangeArrowheads="1"/>
          </p:cNvSpPr>
          <p:nvPr/>
        </p:nvSpPr>
        <p:spPr bwMode="auto">
          <a:xfrm>
            <a:off x="228600" y="381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b="1">
                <a:latin typeface="Lucida Sans Typewriter" pitchFamily="-123" charset="0"/>
                <a:ea typeface="맑은 고딕" charset="0"/>
                <a:cs typeface="맑은 고딕" charset="0"/>
              </a:rPr>
              <a:t>WHO CITES?</a:t>
            </a:r>
            <a:endParaRPr lang="ko-KR" altLang="en-US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pic>
        <p:nvPicPr>
          <p:cNvPr id="19466" name="Picture 1035" descr="socialmedia3"/>
          <p:cNvPicPr>
            <a:picLocks noChangeAspect="1" noChangeArrowheads="1"/>
          </p:cNvPicPr>
          <p:nvPr/>
        </p:nvPicPr>
        <p:blipFill>
          <a:blip r:embed="rId6"/>
          <a:srcRect l="19444" t="17001" r="25000" b="9328"/>
          <a:stretch>
            <a:fillRect/>
          </a:stretch>
        </p:blipFill>
        <p:spPr bwMode="auto">
          <a:xfrm>
            <a:off x="5562600" y="3048000"/>
            <a:ext cx="3048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7" name="Rectangle 1035"/>
          <p:cNvSpPr>
            <a:spLocks noChangeArrowheads="1"/>
          </p:cNvSpPr>
          <p:nvPr/>
        </p:nvSpPr>
        <p:spPr bwMode="auto">
          <a:xfrm>
            <a:off x="8789988" y="6400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027" descr="Stray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595438"/>
            <a:ext cx="746760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7"/>
          <p:cNvSpPr txBox="1">
            <a:spLocks noChangeArrowheads="1"/>
          </p:cNvSpPr>
          <p:nvPr/>
        </p:nvSpPr>
        <p:spPr bwMode="auto">
          <a:xfrm>
            <a:off x="533400" y="457200"/>
            <a:ext cx="754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b="1">
                <a:latin typeface="Lucida Sans Typewriter" pitchFamily="-123" charset="0"/>
                <a:ea typeface="맑은 고딕" charset="0"/>
                <a:cs typeface="맑은 고딕" charset="0"/>
              </a:rPr>
              <a:t>WHO CITES:</a:t>
            </a:r>
          </a:p>
          <a:p>
            <a:pPr algn="ctr" latinLnBrk="1"/>
            <a:r>
              <a:rPr lang="en-US" altLang="ko-KR" b="1">
                <a:latin typeface="Lucida Sans Typewriter" pitchFamily="-123" charset="0"/>
                <a:ea typeface="맑은 고딕" charset="0"/>
                <a:cs typeface="맑은 고딕" charset="0"/>
              </a:rPr>
              <a:t>THE BREAKDOWN</a:t>
            </a:r>
            <a:endParaRPr lang="en-US" altLang="ko-KR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21507" name="Rectangle 1027"/>
          <p:cNvSpPr>
            <a:spLocks noChangeArrowheads="1"/>
          </p:cNvSpPr>
          <p:nvPr/>
        </p:nvSpPr>
        <p:spPr bwMode="auto">
          <a:xfrm>
            <a:off x="8789988" y="6400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026" descr="AppleSamsung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676400"/>
            <a:ext cx="6858000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Box 7"/>
          <p:cNvSpPr txBox="1">
            <a:spLocks noChangeArrowheads="1"/>
          </p:cNvSpPr>
          <p:nvPr/>
        </p:nvSpPr>
        <p:spPr bwMode="auto">
          <a:xfrm>
            <a:off x="533400" y="457200"/>
            <a:ext cx="754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b="1">
                <a:latin typeface="Lucida Sans Typewriter" pitchFamily="-123" charset="0"/>
                <a:ea typeface="맑은 고딕" charset="0"/>
                <a:cs typeface="맑은 고딕" charset="0"/>
              </a:rPr>
              <a:t>WHO CITES:</a:t>
            </a:r>
          </a:p>
          <a:p>
            <a:pPr algn="ctr" latinLnBrk="1"/>
            <a:r>
              <a:rPr lang="en-US" altLang="ko-KR" b="1">
                <a:latin typeface="Lucida Sans Typewriter" pitchFamily="-123" charset="0"/>
                <a:ea typeface="맑은 고딕" charset="0"/>
                <a:cs typeface="맑은 고딕" charset="0"/>
              </a:rPr>
              <a:t>THE BREAKDOWN</a:t>
            </a:r>
            <a:endParaRPr lang="en-US" altLang="ko-KR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23556" name="Rectangle 1028"/>
          <p:cNvSpPr>
            <a:spLocks noChangeArrowheads="1"/>
          </p:cNvSpPr>
          <p:nvPr/>
        </p:nvSpPr>
        <p:spPr bwMode="auto">
          <a:xfrm>
            <a:off x="8789988" y="6400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026" descr="socialmedia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600200"/>
            <a:ext cx="6858000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Box 7"/>
          <p:cNvSpPr txBox="1">
            <a:spLocks noChangeArrowheads="1"/>
          </p:cNvSpPr>
          <p:nvPr/>
        </p:nvSpPr>
        <p:spPr bwMode="auto">
          <a:xfrm>
            <a:off x="533400" y="457200"/>
            <a:ext cx="754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latinLnBrk="1"/>
            <a:r>
              <a:rPr lang="en-US" altLang="ko-KR" b="1">
                <a:latin typeface="Lucida Sans Typewriter" pitchFamily="-123" charset="0"/>
                <a:ea typeface="맑은 고딕" charset="0"/>
                <a:cs typeface="맑은 고딕" charset="0"/>
              </a:rPr>
              <a:t>WHO CITES:</a:t>
            </a:r>
          </a:p>
          <a:p>
            <a:pPr algn="ctr" latinLnBrk="1"/>
            <a:r>
              <a:rPr lang="en-US" altLang="ko-KR" b="1">
                <a:latin typeface="Lucida Sans Typewriter" pitchFamily="-123" charset="0"/>
                <a:ea typeface="맑은 고딕" charset="0"/>
                <a:cs typeface="맑은 고딕" charset="0"/>
              </a:rPr>
              <a:t>THE BREAKDOWN</a:t>
            </a:r>
            <a:endParaRPr lang="en-US" altLang="ko-KR" sz="1800" b="1">
              <a:latin typeface="Lucida Sans Typewriter" pitchFamily="-123" charset="0"/>
              <a:ea typeface="맑은 고딕" charset="0"/>
              <a:cs typeface="맑은 고딕" charset="0"/>
            </a:endParaRPr>
          </a:p>
        </p:txBody>
      </p:sp>
      <p:sp>
        <p:nvSpPr>
          <p:cNvPr id="25603" name="Rectangle 1027"/>
          <p:cNvSpPr>
            <a:spLocks noChangeArrowheads="1"/>
          </p:cNvSpPr>
          <p:nvPr/>
        </p:nvSpPr>
        <p:spPr bwMode="auto">
          <a:xfrm>
            <a:off x="8763000" y="6400800"/>
            <a:ext cx="396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7"/>
          <p:cNvSpPr txBox="1">
            <a:spLocks noChangeArrowheads="1"/>
          </p:cNvSpPr>
          <p:nvPr/>
        </p:nvSpPr>
        <p:spPr bwMode="auto">
          <a:xfrm>
            <a:off x="914400" y="2743200"/>
            <a:ext cx="7543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4000" b="1">
                <a:latin typeface="Lucida Sans Typewriter" pitchFamily="-123" charset="0"/>
              </a:rPr>
              <a:t>WHO CITES WHO?</a:t>
            </a:r>
            <a:endParaRPr lang="en-US" sz="1800" b="1">
              <a:latin typeface="Lucida Sans Typewriter" pitchFamily="-123" charset="0"/>
            </a:endParaRPr>
          </a:p>
        </p:txBody>
      </p:sp>
      <p:sp>
        <p:nvSpPr>
          <p:cNvPr id="27650" name="Rectangle 1026"/>
          <p:cNvSpPr>
            <a:spLocks noChangeArrowheads="1"/>
          </p:cNvSpPr>
          <p:nvPr/>
        </p:nvSpPr>
        <p:spPr bwMode="auto">
          <a:xfrm>
            <a:off x="8789988" y="6400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gephi_googlechina"/>
          <p:cNvPicPr>
            <a:picLocks noChangeAspect="1" noChangeArrowheads="1"/>
          </p:cNvPicPr>
          <p:nvPr/>
        </p:nvPicPr>
        <p:blipFill>
          <a:blip r:embed="rId3"/>
          <a:srcRect l="8054" r="6711"/>
          <a:stretch>
            <a:fillRect/>
          </a:stretch>
        </p:blipFill>
        <p:spPr bwMode="auto">
          <a:xfrm>
            <a:off x="1066800" y="762000"/>
            <a:ext cx="6781800" cy="596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7"/>
          <p:cNvSpPr txBox="1">
            <a:spLocks noChangeArrowheads="1"/>
          </p:cNvSpPr>
          <p:nvPr/>
        </p:nvSpPr>
        <p:spPr bwMode="auto">
          <a:xfrm>
            <a:off x="762000" y="228600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b="1">
                <a:latin typeface="Lucida Sans Typewriter" pitchFamily="-123" charset="0"/>
              </a:rPr>
              <a:t>GOOGLE/CHINA HACKERS (STRAY’S)</a:t>
            </a:r>
            <a:endParaRPr lang="en-US" sz="1800" b="1">
              <a:latin typeface="Lucida Sans Typewriter" pitchFamily="-123" charset="0"/>
            </a:endParaRPr>
          </a:p>
        </p:txBody>
      </p:sp>
      <p:sp>
        <p:nvSpPr>
          <p:cNvPr id="29699" name="Rectangle 1027"/>
          <p:cNvSpPr>
            <a:spLocks noChangeArrowheads="1"/>
          </p:cNvSpPr>
          <p:nvPr/>
        </p:nvSpPr>
        <p:spPr bwMode="auto">
          <a:xfrm>
            <a:off x="8789988" y="6400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7"/>
          <p:cNvSpPr txBox="1">
            <a:spLocks noChangeArrowheads="1"/>
          </p:cNvSpPr>
          <p:nvPr/>
        </p:nvSpPr>
        <p:spPr bwMode="auto">
          <a:xfrm>
            <a:off x="762000" y="228600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b="1">
                <a:latin typeface="Lucida Sans Typewriter" pitchFamily="-123" charset="0"/>
              </a:rPr>
              <a:t>APPLE-SAMSUNG LAWSUIT</a:t>
            </a:r>
            <a:endParaRPr lang="en-US" sz="1800" b="1">
              <a:latin typeface="Lucida Sans Typewriter" pitchFamily="-123" charset="0"/>
            </a:endParaRPr>
          </a:p>
        </p:txBody>
      </p:sp>
      <p:pic>
        <p:nvPicPr>
          <p:cNvPr id="31746" name="Picture 4" descr="gephi_applesamsung"/>
          <p:cNvPicPr>
            <a:picLocks noChangeAspect="1" noChangeArrowheads="1"/>
          </p:cNvPicPr>
          <p:nvPr/>
        </p:nvPicPr>
        <p:blipFill>
          <a:blip r:embed="rId3"/>
          <a:srcRect l="10742" t="3662" r="7813" b="4805"/>
          <a:stretch>
            <a:fillRect/>
          </a:stretch>
        </p:blipFill>
        <p:spPr bwMode="auto">
          <a:xfrm>
            <a:off x="990600" y="657225"/>
            <a:ext cx="7086600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1027"/>
          <p:cNvSpPr>
            <a:spLocks noChangeArrowheads="1"/>
          </p:cNvSpPr>
          <p:nvPr/>
        </p:nvSpPr>
        <p:spPr bwMode="auto">
          <a:xfrm>
            <a:off x="8610600" y="64008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7"/>
          <p:cNvSpPr txBox="1">
            <a:spLocks noChangeArrowheads="1"/>
          </p:cNvSpPr>
          <p:nvPr/>
        </p:nvSpPr>
        <p:spPr bwMode="auto">
          <a:xfrm>
            <a:off x="762000" y="228600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b="1">
                <a:latin typeface="Lucida Sans Typewriter" pitchFamily="-123" charset="0"/>
              </a:rPr>
              <a:t>SOCIAL MEDIA -- EGYPT REVOLUTION</a:t>
            </a:r>
            <a:endParaRPr lang="en-US" sz="1800" b="1">
              <a:latin typeface="Lucida Sans Typewriter" pitchFamily="-123" charset="0"/>
            </a:endParaRPr>
          </a:p>
        </p:txBody>
      </p:sp>
      <p:pic>
        <p:nvPicPr>
          <p:cNvPr id="33794" name="Picture 4" descr="gephi_socialmedia"/>
          <p:cNvPicPr>
            <a:picLocks noChangeAspect="1" noChangeArrowheads="1"/>
          </p:cNvPicPr>
          <p:nvPr/>
        </p:nvPicPr>
        <p:blipFill>
          <a:blip r:embed="rId3"/>
          <a:srcRect l="10959" t="3653" r="10274" b="3197"/>
          <a:stretch>
            <a:fillRect/>
          </a:stretch>
        </p:blipFill>
        <p:spPr bwMode="auto">
          <a:xfrm>
            <a:off x="1143000" y="762000"/>
            <a:ext cx="6705600" cy="594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1027"/>
          <p:cNvSpPr>
            <a:spLocks noChangeArrowheads="1"/>
          </p:cNvSpPr>
          <p:nvPr/>
        </p:nvSpPr>
        <p:spPr bwMode="auto">
          <a:xfrm>
            <a:off x="8610600" y="64008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81</Words>
  <Application>Microsoft Office PowerPoint</Application>
  <PresentationFormat>On-screen Show (4:3)</PresentationFormat>
  <Paragraphs>42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ＭＳ Ｐゴシック</vt:lpstr>
      <vt:lpstr>맑은 고딕</vt:lpstr>
      <vt:lpstr>AppleGothic</vt:lpstr>
      <vt:lpstr>Calibri</vt:lpstr>
      <vt:lpstr>Lucida Sans Typewriter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김지영</dc:creator>
  <cp:lastModifiedBy>K Howe</cp:lastModifiedBy>
  <cp:revision>41</cp:revision>
  <dcterms:created xsi:type="dcterms:W3CDTF">2011-05-08T16:11:29Z</dcterms:created>
  <dcterms:modified xsi:type="dcterms:W3CDTF">2011-05-09T16:48:40Z</dcterms:modified>
</cp:coreProperties>
</file>